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57" r:id="rId2"/>
    <p:sldId id="259" r:id="rId3"/>
    <p:sldId id="260" r:id="rId4"/>
    <p:sldId id="261" r:id="rId5"/>
    <p:sldId id="262" r:id="rId6"/>
    <p:sldId id="284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5" r:id="rId15"/>
    <p:sldId id="267" r:id="rId16"/>
    <p:sldId id="277" r:id="rId17"/>
    <p:sldId id="278" r:id="rId18"/>
    <p:sldId id="279" r:id="rId19"/>
    <p:sldId id="283" r:id="rId20"/>
    <p:sldId id="281" r:id="rId21"/>
    <p:sldId id="280" r:id="rId22"/>
    <p:sldId id="28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9025A-E5D0-4762-AD6D-D38BFD300755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8DC7A-754B-4827-BAB0-B2D4F8AA8D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8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8DC7A-754B-4827-BAB0-B2D4F8AA8D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3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E0BE5-89AD-483B-BCF0-48827C8DF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A8C8D-E266-4449-8883-1C9A78E07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1207C-2D8D-4CC3-8E0C-9CC5407CA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6B4F1-C0AB-4555-88E3-7A412CF53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3C5D-817C-439B-8FCA-0BBD5D44E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F817D-C6B3-4DF2-8EDF-B4A27A163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70B3C-B14C-458F-A8F1-15BB9B350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65761-9C1C-4778-B68F-B5679CA24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BCD20-2C0C-4EB8-BD31-E39FEA24E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C5F5C-2BB0-4396-A391-6384C693F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82EAC-B3B8-452E-9562-CC30C7672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6BFB9-C7E0-4C17-835D-0C15F0610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06530B-FD97-4AB2-B904-DC6663840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latin typeface="Times New Roman" pitchFamily="18" charset="0"/>
              </a:rPr>
              <a:t>The Powers of Congress</a:t>
            </a:r>
          </a:p>
        </p:txBody>
      </p:sp>
      <p:pic>
        <p:nvPicPr>
          <p:cNvPr id="3075" name="Picture 3" descr="http://www.cpdulles.com/img/h_govern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1828800"/>
            <a:ext cx="67818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latin typeface="Times New Roman" pitchFamily="18" charset="0"/>
              </a:rPr>
              <a:t>Congress &amp; Trade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dirty="0" smtClean="0"/>
              <a:t>Examples of powers from this clause: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Air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Railroads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Trucking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Radio / TV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Pollution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Stock Market</a:t>
            </a:r>
          </a:p>
        </p:txBody>
      </p:sp>
      <p:pic>
        <p:nvPicPr>
          <p:cNvPr id="12292" name="Picture 8" descr="http://www.flyingwithoutfear.com/uploaded_images/8635-7119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25" y="2039937"/>
            <a:ext cx="21907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0" descr="http://www.the-short-line.com/images/FrontPage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810000"/>
            <a:ext cx="2044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2" descr="http://www.jungtruck.com/m/pics/truck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362200"/>
            <a:ext cx="21526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4" descr="http://www.b3mediaco.com/B3-Media-Visual-Productions/Contact-b3-Media_files/radio_towe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4267200"/>
            <a:ext cx="16525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Congress &amp; Foreign Relations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While the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President</a:t>
            </a:r>
            <a:r>
              <a:rPr lang="en-US" sz="2800" i="1" u="sng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has the authority to negotiate treaties and deal with other nations, </a:t>
            </a:r>
            <a:r>
              <a:rPr lang="en-US" sz="2800" b="1" dirty="0" smtClean="0"/>
              <a:t>all treaties must </a:t>
            </a:r>
            <a:r>
              <a:rPr lang="en-US" sz="2800" b="1" dirty="0" smtClean="0"/>
              <a:t>be approved by </a:t>
            </a:r>
            <a:r>
              <a:rPr lang="en-US" sz="2800" b="1" dirty="0" smtClean="0"/>
              <a:t>the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Senate</a:t>
            </a:r>
            <a:r>
              <a:rPr lang="en-US" sz="2800" i="1" u="sng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/>
            <a:endParaRPr lang="en-US" sz="2800" i="1" u="sng" dirty="0">
              <a:solidFill>
                <a:srgbClr val="FFFF00"/>
              </a:solidFill>
            </a:endParaRPr>
          </a:p>
          <a:p>
            <a:pPr eaLnBrk="1" hangingPunct="1"/>
            <a:r>
              <a:rPr lang="en-US" sz="2800" dirty="0" smtClean="0"/>
              <a:t>This is an example of a _____ and _____?</a:t>
            </a:r>
            <a:endParaRPr lang="en-US" sz="2800" dirty="0" smtClean="0"/>
          </a:p>
        </p:txBody>
      </p:sp>
      <p:pic>
        <p:nvPicPr>
          <p:cNvPr id="13317" name="Picture 8" descr="http://www.thegio.net/kazakhstan/american-fl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5029200"/>
            <a:ext cx="21336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foreignpolicy.com/files/images/obama_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3892631" cy="235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Congress &amp; Foreign Relations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While the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President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has the authority send troops into combat for up to 60 days, only Congress has the power to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declare war or create an army</a:t>
            </a:r>
            <a:r>
              <a:rPr lang="en-US" sz="2800" dirty="0" smtClean="0"/>
              <a:t>.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endParaRPr lang="en-US" sz="2800" b="1" i="1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i="1" dirty="0" smtClean="0"/>
              <a:t>World War II</a:t>
            </a:r>
            <a:r>
              <a:rPr lang="en-US" sz="2800" dirty="0" smtClean="0"/>
              <a:t> was the last “declared war” in the U.S. (1941-1945)</a:t>
            </a:r>
          </a:p>
        </p:txBody>
      </p:sp>
      <p:pic>
        <p:nvPicPr>
          <p:cNvPr id="14340" name="Picture 8" descr="http://www.theage.com.au/ffximage/2005/11/16/1611webstory_iraq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171700"/>
            <a:ext cx="3810000" cy="2513013"/>
          </a:xfrm>
          <a:noFill/>
        </p:spPr>
      </p:pic>
      <p:pic>
        <p:nvPicPr>
          <p:cNvPr id="14341" name="Picture 9" descr="http://www.thegio.net/kazakhstan/american-fl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029200"/>
            <a:ext cx="21336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Non-Legislative Powers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4572000" cy="50292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“</a:t>
            </a:r>
            <a:r>
              <a:rPr lang="en-US" sz="2800" b="1" i="1" dirty="0" smtClean="0"/>
              <a:t>Non-Legislative” Powers</a:t>
            </a:r>
            <a:r>
              <a:rPr lang="en-US" sz="2800" b="1" dirty="0" smtClean="0"/>
              <a:t> </a:t>
            </a:r>
            <a:r>
              <a:rPr lang="en-US" sz="2800" dirty="0" smtClean="0"/>
              <a:t>are powers </a:t>
            </a:r>
            <a:r>
              <a:rPr lang="en-US" sz="2800" dirty="0" smtClean="0"/>
              <a:t>that Congress has the does not relate to passing laws. </a:t>
            </a:r>
          </a:p>
          <a:p>
            <a:pPr marL="533400" indent="-533400" eaLnBrk="1" hangingPunct="1">
              <a:buClr>
                <a:schemeClr val="tx1"/>
              </a:buClr>
            </a:pPr>
            <a:r>
              <a:rPr lang="en-US" sz="2800" b="1" i="1" dirty="0"/>
              <a:t>Examples</a:t>
            </a:r>
            <a:r>
              <a:rPr lang="en-US" sz="2800" b="1" dirty="0"/>
              <a:t>:</a:t>
            </a:r>
          </a:p>
          <a:p>
            <a:pPr marL="533400" indent="-533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800" b="1" dirty="0"/>
              <a:t>Proposing Amendments</a:t>
            </a:r>
          </a:p>
          <a:p>
            <a:pPr marL="533400" indent="-533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800" b="1" dirty="0"/>
              <a:t>Approvals of Nominations (Senate)</a:t>
            </a:r>
          </a:p>
          <a:p>
            <a:pPr marL="533400" indent="-533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800" b="1" dirty="0"/>
              <a:t>Removal from Office and Impeachments</a:t>
            </a:r>
          </a:p>
          <a:p>
            <a:pPr marL="533400" indent="-533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800" b="1" dirty="0"/>
              <a:t>Investigations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15364" name="Picture 4" descr="http://crapo.senate.gov/legislative/images/constitution_quill_pen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447800"/>
            <a:ext cx="3810000" cy="2513013"/>
          </a:xfrm>
          <a:noFill/>
        </p:spPr>
      </p:pic>
      <p:pic>
        <p:nvPicPr>
          <p:cNvPr id="15365" name="Picture 5" descr="http://www.somalilandtimes.net/sl/2008/315/us_congr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4196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Non-Legislative Powers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900" y="1676400"/>
            <a:ext cx="4279900" cy="4419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800" dirty="0"/>
              <a:t>C</a:t>
            </a:r>
            <a:r>
              <a:rPr lang="en-US" sz="2800" dirty="0" smtClean="0"/>
              <a:t>heck and Balance --- The </a:t>
            </a:r>
            <a:r>
              <a:rPr lang="en-US" sz="2800" dirty="0" smtClean="0"/>
              <a:t>Senate can approve or reject presidential nominees or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appointments</a:t>
            </a:r>
            <a:r>
              <a:rPr lang="en-US" sz="2800" dirty="0" smtClean="0"/>
              <a:t> for various offices.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2800" dirty="0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 dirty="0" smtClean="0"/>
              <a:t>Check and Balance - Congress </a:t>
            </a:r>
            <a:r>
              <a:rPr lang="en-US" sz="2800" dirty="0" smtClean="0"/>
              <a:t>can also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remove</a:t>
            </a:r>
            <a:r>
              <a:rPr lang="en-US" sz="2800" dirty="0" smtClean="0"/>
              <a:t> any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elected</a:t>
            </a:r>
            <a:r>
              <a:rPr lang="en-US" sz="2800" dirty="0" smtClean="0"/>
              <a:t> officials from office in cases of wrong-doing.</a:t>
            </a:r>
          </a:p>
        </p:txBody>
      </p:sp>
      <p:pic>
        <p:nvPicPr>
          <p:cNvPr id="17412" name="Picture 4" descr="http://www.somalilandtimes.net/sl/2008/315/us_congr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4958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Supreme Court Chief Justice John Roberts administers the oath of off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335463"/>
            <a:ext cx="5334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preme Court Chief Justice John Roberts administers the oath of off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-4183063"/>
            <a:ext cx="5334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lipArt Placeholder 2"/>
          <p:cNvPicPr>
            <a:picLocks noGrp="1" noChangeAspect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0"/>
            <a:ext cx="3810000" cy="25377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“Impeachment”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6096000" cy="52578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2800" dirty="0" smtClean="0"/>
              <a:t>“Impeach”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means to formally accusing officials of misconduct or wrong-doing.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dirty="0" smtClean="0"/>
              <a:t>Impeachments are usually handled by a trial.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dirty="0" smtClean="0"/>
              <a:t>The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House</a:t>
            </a:r>
            <a:r>
              <a:rPr lang="en-US" sz="2800" dirty="0" smtClean="0"/>
              <a:t> always begin impeachment procedures</a:t>
            </a:r>
            <a:r>
              <a:rPr lang="en-US" sz="28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the </a:t>
            </a:r>
            <a:r>
              <a:rPr lang="en-US" sz="2400" b="1" i="1" dirty="0"/>
              <a:t>majority </a:t>
            </a:r>
            <a:r>
              <a:rPr lang="en-US" sz="2400" dirty="0"/>
              <a:t>of the House votes for impeachment, it moves to the </a:t>
            </a:r>
            <a:r>
              <a:rPr lang="en-US" sz="2400" b="1" dirty="0"/>
              <a:t>Senate</a:t>
            </a:r>
            <a:r>
              <a:rPr lang="en-US" sz="2400" dirty="0"/>
              <a:t>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800" dirty="0"/>
              <a:t>The </a:t>
            </a:r>
            <a:r>
              <a:rPr lang="en-US" sz="2800" b="1" i="1" u="sng" dirty="0">
                <a:solidFill>
                  <a:srgbClr val="FFFF00"/>
                </a:solidFill>
              </a:rPr>
              <a:t>Senate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acts as </a:t>
            </a:r>
            <a:r>
              <a:rPr lang="en-US" sz="2800" b="1" i="1" dirty="0"/>
              <a:t>jury</a:t>
            </a:r>
            <a:r>
              <a:rPr lang="en-US" sz="2800" dirty="0"/>
              <a:t>, while the </a:t>
            </a:r>
            <a:r>
              <a:rPr lang="en-US" sz="2800" b="1" i="1" u="sng" dirty="0">
                <a:solidFill>
                  <a:srgbClr val="FFFF00"/>
                </a:solidFill>
              </a:rPr>
              <a:t>Chief Justice of the Supreme Court </a:t>
            </a:r>
            <a:r>
              <a:rPr lang="en-US" sz="2800" dirty="0"/>
              <a:t>acts as </a:t>
            </a:r>
            <a:r>
              <a:rPr lang="en-US" sz="2800" b="1" i="1" dirty="0"/>
              <a:t>judge</a:t>
            </a:r>
            <a:r>
              <a:rPr lang="en-US" sz="28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/>
              <a:t>2/3</a:t>
            </a:r>
            <a:r>
              <a:rPr lang="en-US" sz="2400" dirty="0"/>
              <a:t> needed for guilt to be found in the impeachment </a:t>
            </a:r>
            <a:r>
              <a:rPr lang="en-US" sz="2400" b="1" i="1" u="sng" dirty="0">
                <a:solidFill>
                  <a:srgbClr val="FFFF00"/>
                </a:solidFill>
              </a:rPr>
              <a:t>(67 Senators)</a:t>
            </a:r>
          </a:p>
          <a:p>
            <a:pPr eaLnBrk="1" hangingPunct="1">
              <a:buClr>
                <a:schemeClr val="tx1"/>
              </a:buClr>
            </a:pPr>
            <a:endParaRPr lang="en-US" sz="2800" dirty="0" smtClean="0"/>
          </a:p>
        </p:txBody>
      </p:sp>
      <p:pic>
        <p:nvPicPr>
          <p:cNvPr id="18436" name="Picture 7" descr="http://www.nps.gov/anjo/historyculture/images/impeachment-ticket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19800" y="3708209"/>
            <a:ext cx="2895600" cy="239731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3825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“Impeachment”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Only </a:t>
            </a:r>
            <a:r>
              <a:rPr lang="en-US" b="1" i="1" dirty="0" smtClean="0"/>
              <a:t>two presidents</a:t>
            </a:r>
            <a:r>
              <a:rPr lang="en-US" dirty="0" smtClean="0"/>
              <a:t> have ever been impeached (neither removed from office).</a:t>
            </a:r>
          </a:p>
          <a:p>
            <a:pPr eaLnBrk="1" hangingPunct="1"/>
            <a:r>
              <a:rPr lang="en-US" b="1" dirty="0" smtClean="0"/>
              <a:t>Andrew Johnson</a:t>
            </a:r>
            <a:r>
              <a:rPr lang="en-US" dirty="0" smtClean="0"/>
              <a:t> (1868) and </a:t>
            </a:r>
            <a:r>
              <a:rPr lang="en-US" b="1" dirty="0" smtClean="0"/>
              <a:t>Bill Clinton</a:t>
            </a:r>
            <a:r>
              <a:rPr lang="en-US" dirty="0" smtClean="0"/>
              <a:t> (1998)</a:t>
            </a:r>
          </a:p>
        </p:txBody>
      </p:sp>
      <p:pic>
        <p:nvPicPr>
          <p:cNvPr id="20484" name="Picture 8" descr="http://x5b.xanga.com/00bc022232732146439109/w10860883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1600200"/>
            <a:ext cx="2438400" cy="2305050"/>
          </a:xfrm>
          <a:noFill/>
        </p:spPr>
      </p:pic>
      <p:pic>
        <p:nvPicPr>
          <p:cNvPr id="20485" name="Picture 10" descr="http://politicalkudzu.com/wp-content/uploads/2008/02/bill-clinton-photograp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114800"/>
            <a:ext cx="20351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latin typeface="Times New Roman" pitchFamily="18" charset="0"/>
              </a:rPr>
              <a:t>Non-Legislative Powers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marL="533400" indent="-533400" eaLnBrk="1" hangingPunct="1"/>
            <a:r>
              <a:rPr lang="en-US" dirty="0" smtClean="0"/>
              <a:t>Congress also conduct </a:t>
            </a:r>
            <a:r>
              <a:rPr lang="en-US" b="1" i="1" u="sng" dirty="0" smtClean="0">
                <a:solidFill>
                  <a:srgbClr val="FFFF00"/>
                </a:solidFill>
              </a:rPr>
              <a:t>investigations</a:t>
            </a:r>
            <a:r>
              <a:rPr lang="en-US" dirty="0" smtClean="0"/>
              <a:t> into serious issues.</a:t>
            </a:r>
          </a:p>
          <a:p>
            <a:pPr marL="533400" indent="-533400" eaLnBrk="1" hangingPunct="1"/>
            <a:endParaRPr lang="en-US" dirty="0" smtClean="0"/>
          </a:p>
          <a:p>
            <a:pPr marL="533400" indent="-533400" eaLnBrk="1" hangingPunct="1"/>
            <a:r>
              <a:rPr lang="en-US" dirty="0" smtClean="0"/>
              <a:t>Organized crime, fund raising, Watergate, Iran-Contra, etc.</a:t>
            </a:r>
          </a:p>
        </p:txBody>
      </p:sp>
      <p:pic>
        <p:nvPicPr>
          <p:cNvPr id="21508" name="Picture 4" descr="http://www.somalilandtimes.net/sl/2008/315/us_congr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4958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http://i184.photobucket.com/albums/x277/hhfanatic/Congressional20Hearing20room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905000"/>
            <a:ext cx="3810000" cy="2284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latin typeface="Times New Roman" pitchFamily="18" charset="0"/>
              </a:rPr>
              <a:t>Limits to Congressional Power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Constitution </a:t>
            </a:r>
            <a:r>
              <a:rPr lang="en-US" sz="2800" b="1" i="1" dirty="0" smtClean="0"/>
              <a:t>limits the power</a:t>
            </a:r>
            <a:r>
              <a:rPr lang="en-US" sz="2800" dirty="0" smtClean="0"/>
              <a:t> of Congress, placing restrictions on their power.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Congress may not </a:t>
            </a:r>
            <a:r>
              <a:rPr lang="en-US" sz="2800" b="1" i="1" dirty="0" smtClean="0"/>
              <a:t>favor one state over another, tax exports, tax interstate trade</a:t>
            </a:r>
            <a:r>
              <a:rPr lang="en-US" sz="2800" dirty="0" smtClean="0"/>
              <a:t>.</a:t>
            </a:r>
          </a:p>
        </p:txBody>
      </p:sp>
      <p:pic>
        <p:nvPicPr>
          <p:cNvPr id="22532" name="Picture 5" descr="http://crapo.senate.gov/legislative/images/constitution_quill_pen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905000"/>
            <a:ext cx="3810000" cy="2513013"/>
          </a:xfrm>
          <a:noFill/>
        </p:spPr>
      </p:pic>
      <p:pic>
        <p:nvPicPr>
          <p:cNvPr id="22533" name="Picture 6" descr="http://www.somalilandtimes.net/sl/2008/315/us_congr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4958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Ways that Congressional Power is Limited</a:t>
            </a:r>
            <a:endParaRPr lang="en-US" b="1" i="1" dirty="0" smtClean="0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191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The Constitution also reserves many powers to the states and other branches (10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Amendment)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i="1" dirty="0" smtClean="0"/>
              <a:t>Congress can not interfere with these </a:t>
            </a:r>
            <a:r>
              <a:rPr lang="en-US" sz="2400" b="1" i="1" dirty="0" smtClean="0"/>
              <a:t>Reserved powers</a:t>
            </a:r>
            <a:r>
              <a:rPr lang="en-US" sz="2400" b="1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The Supreme Court can declare laws unconstitutional and the President can veto laws.</a:t>
            </a:r>
          </a:p>
        </p:txBody>
      </p:sp>
      <p:pic>
        <p:nvPicPr>
          <p:cNvPr id="23556" name="Picture 4" descr="http://crapo.senate.gov/legislative/images/constitution_quill_pen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905000"/>
            <a:ext cx="3810000" cy="2513013"/>
          </a:xfrm>
          <a:noFill/>
        </p:spPr>
      </p:pic>
      <p:pic>
        <p:nvPicPr>
          <p:cNvPr id="23557" name="Picture 5" descr="http://www.somalilandtimes.net/sl/2008/315/us_congr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4958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Legislative Powers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4800600" cy="47244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2800" b="1" i="1" u="sng" dirty="0" smtClean="0">
                <a:solidFill>
                  <a:srgbClr val="FFFF00"/>
                </a:solidFill>
              </a:rPr>
              <a:t>Enumerated/Delegated (Expressed) powers </a:t>
            </a:r>
            <a:r>
              <a:rPr lang="en-US" sz="2800" dirty="0" smtClean="0"/>
              <a:t>are specifically given to Congress in the Constitution.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b="1" dirty="0" smtClean="0"/>
              <a:t>Article 1, Section 8</a:t>
            </a:r>
            <a:r>
              <a:rPr lang="en-US" sz="2800" dirty="0" smtClean="0"/>
              <a:t> of the Constitution spells out the major powers of the Congress.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dirty="0" smtClean="0"/>
              <a:t>The first </a:t>
            </a:r>
            <a:r>
              <a:rPr lang="en-US" sz="2800" b="1" dirty="0" smtClean="0"/>
              <a:t>17 clauses</a:t>
            </a:r>
            <a:r>
              <a:rPr lang="en-US" sz="2800" dirty="0" smtClean="0"/>
              <a:t> list </a:t>
            </a:r>
            <a:r>
              <a:rPr lang="en-US" sz="2800" b="1" i="1" dirty="0" smtClean="0"/>
              <a:t>specific </a:t>
            </a:r>
            <a:r>
              <a:rPr lang="en-US" sz="2800" dirty="0" smtClean="0"/>
              <a:t>powers granted to Congress. </a:t>
            </a:r>
            <a:r>
              <a:rPr lang="en-US" sz="2400" i="1" dirty="0" smtClean="0"/>
              <a:t>(textbook </a:t>
            </a:r>
            <a:r>
              <a:rPr lang="en-US" sz="2400" i="1" dirty="0" smtClean="0"/>
              <a:t>pages </a:t>
            </a:r>
            <a:r>
              <a:rPr lang="en-US" sz="2400" i="1" dirty="0" smtClean="0"/>
              <a:t>59 </a:t>
            </a:r>
            <a:r>
              <a:rPr lang="en-US" sz="2400" i="1" dirty="0" smtClean="0"/>
              <a:t>–60 </a:t>
            </a:r>
            <a:r>
              <a:rPr lang="en-US" sz="2400" i="1" dirty="0" smtClean="0"/>
              <a:t>take a minute and read over them)</a:t>
            </a:r>
          </a:p>
        </p:txBody>
      </p:sp>
      <p:pic>
        <p:nvPicPr>
          <p:cNvPr id="5124" name="Picture 7" descr="http://crapo.senate.gov/legislative/images/constitution_quill_pen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0" y="1228725"/>
            <a:ext cx="3810000" cy="2513013"/>
          </a:xfrm>
          <a:noFill/>
        </p:spPr>
      </p:pic>
      <p:pic>
        <p:nvPicPr>
          <p:cNvPr id="5125" name="Picture 9" descr="http://www.somalilandtimes.net/sl/2008/315/us_congr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2672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latin typeface="Times New Roman" pitchFamily="18" charset="0"/>
              </a:rPr>
              <a:t>Limits to Congressional Power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Congress can </a:t>
            </a:r>
            <a:r>
              <a:rPr lang="en-US" sz="2800" u="sng" dirty="0" smtClean="0"/>
              <a:t>not</a:t>
            </a:r>
            <a:r>
              <a:rPr lang="en-US" sz="2800" dirty="0" smtClean="0"/>
              <a:t> pass “</a:t>
            </a:r>
            <a:r>
              <a:rPr lang="en-US" sz="2800" b="1" dirty="0" smtClean="0"/>
              <a:t>bills of attainder</a:t>
            </a:r>
            <a:r>
              <a:rPr lang="en-US" sz="2800" dirty="0" smtClean="0"/>
              <a:t>” (</a:t>
            </a:r>
            <a:r>
              <a:rPr lang="en-US" sz="2800" b="1" i="1" u="sng" dirty="0" smtClean="0">
                <a:solidFill>
                  <a:srgbClr val="FFFF00"/>
                </a:solidFill>
              </a:rPr>
              <a:t>laws that punish a person without a jury trial</a:t>
            </a:r>
            <a:r>
              <a:rPr lang="en-US" sz="2800" dirty="0" smtClean="0"/>
              <a:t>)</a:t>
            </a:r>
          </a:p>
        </p:txBody>
      </p:sp>
      <p:pic>
        <p:nvPicPr>
          <p:cNvPr id="24580" name="Picture 8" descr="http://christensendefense.com/db5/00413/christensendefense.com/_uimages/42-1664357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767013"/>
            <a:ext cx="3810000" cy="2541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latin typeface="Times New Roman" pitchFamily="18" charset="0"/>
              </a:rPr>
              <a:t>Limits to Congressional Power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Congress can </a:t>
            </a:r>
            <a:r>
              <a:rPr lang="en-US" sz="2800" u="sng" dirty="0" smtClean="0"/>
              <a:t>not </a:t>
            </a:r>
            <a:r>
              <a:rPr lang="en-US" sz="2800" dirty="0" smtClean="0"/>
              <a:t>suspend the “</a:t>
            </a:r>
            <a:r>
              <a:rPr lang="en-US" sz="2800" b="1" dirty="0" smtClean="0"/>
              <a:t>writ of habeas corpus</a:t>
            </a:r>
            <a:r>
              <a:rPr lang="en-US" sz="2800" dirty="0" smtClean="0"/>
              <a:t>” (</a:t>
            </a:r>
            <a:r>
              <a:rPr lang="en-US" sz="2800" b="1" i="1" u="sng" dirty="0" smtClean="0">
                <a:solidFill>
                  <a:srgbClr val="FFFF00"/>
                </a:solidFill>
              </a:rPr>
              <a:t>court order requiring police to bring a prisoner to court to explain why they are holding that person</a:t>
            </a:r>
            <a:r>
              <a:rPr lang="en-US" sz="2800" dirty="0" smtClean="0"/>
              <a:t>).</a:t>
            </a:r>
          </a:p>
        </p:txBody>
      </p:sp>
      <p:pic>
        <p:nvPicPr>
          <p:cNvPr id="25604" name="Picture 9" descr="http://cache.boston.com/resize/bonzai-fba/Globe_Photo/2008/07/06/1215400060_1869/539w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627313"/>
            <a:ext cx="3810000" cy="28209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latin typeface="Times New Roman" pitchFamily="18" charset="0"/>
              </a:rPr>
              <a:t>Limits to Congressional Power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Congress can </a:t>
            </a:r>
            <a:r>
              <a:rPr lang="en-US" sz="2800" u="sng" dirty="0" smtClean="0"/>
              <a:t>not</a:t>
            </a:r>
            <a:r>
              <a:rPr lang="en-US" sz="2800" dirty="0" smtClean="0"/>
              <a:t> pass “</a:t>
            </a:r>
            <a:r>
              <a:rPr lang="en-US" sz="2800" b="1" dirty="0" smtClean="0"/>
              <a:t>ex post facto laws</a:t>
            </a:r>
            <a:r>
              <a:rPr lang="en-US" sz="2800" dirty="0" smtClean="0"/>
              <a:t>” (or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laws that make an act a crime AFTER it has been committed</a:t>
            </a:r>
            <a:r>
              <a:rPr lang="en-US" sz="2800" dirty="0" smtClean="0"/>
              <a:t>)</a:t>
            </a:r>
          </a:p>
        </p:txBody>
      </p:sp>
      <p:pic>
        <p:nvPicPr>
          <p:cNvPr id="26628" name="Picture 8" descr="http://www.fcasv.org/2005_Web/Images/statute-book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53025" y="1981200"/>
            <a:ext cx="280035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382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“Enumerated/Delegated/</a:t>
            </a:r>
            <a:br>
              <a:rPr lang="en-US" b="1" i="1" dirty="0" smtClean="0">
                <a:latin typeface="Times New Roman" pitchFamily="18" charset="0"/>
              </a:rPr>
            </a:br>
            <a:r>
              <a:rPr lang="en-US" b="1" i="1" dirty="0" smtClean="0">
                <a:latin typeface="Times New Roman" pitchFamily="18" charset="0"/>
              </a:rPr>
              <a:t>Expressed” Powers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4572000" cy="44196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Examples of Enumerated/Delegated Powers are:</a:t>
            </a:r>
          </a:p>
          <a:p>
            <a:pPr lvl="1" eaLnBrk="1" hangingPunct="1"/>
            <a:r>
              <a:rPr lang="en-US" sz="2400" b="1" dirty="0" smtClean="0"/>
              <a:t>Raising &amp; supporting an army and a navy</a:t>
            </a:r>
          </a:p>
          <a:p>
            <a:pPr lvl="1" eaLnBrk="1" hangingPunct="1"/>
            <a:r>
              <a:rPr lang="en-US" sz="2400" b="1" dirty="0" smtClean="0"/>
              <a:t>Establish uniform rules of </a:t>
            </a:r>
            <a:r>
              <a:rPr lang="en-US" sz="2400" b="1" dirty="0" smtClean="0"/>
              <a:t>naturalization </a:t>
            </a:r>
            <a:r>
              <a:rPr lang="en-US" sz="2400" b="1" dirty="0" smtClean="0"/>
              <a:t>(also called “</a:t>
            </a:r>
            <a:r>
              <a:rPr lang="en-US" sz="2400" b="1" i="1" u="sng" dirty="0" smtClean="0">
                <a:solidFill>
                  <a:srgbClr val="FFFF00"/>
                </a:solidFill>
              </a:rPr>
              <a:t>naturalization laws</a:t>
            </a:r>
            <a:r>
              <a:rPr lang="en-US" sz="2400" b="1" dirty="0" smtClean="0"/>
              <a:t>”)</a:t>
            </a:r>
          </a:p>
          <a:p>
            <a:pPr lvl="1" eaLnBrk="1" hangingPunct="1"/>
            <a:r>
              <a:rPr lang="en-US" sz="2400" b="1" dirty="0" smtClean="0"/>
              <a:t>Print &amp; coin money</a:t>
            </a:r>
          </a:p>
          <a:p>
            <a:pPr lvl="1" eaLnBrk="1" hangingPunct="1"/>
            <a:r>
              <a:rPr lang="en-US" sz="2400" b="1" dirty="0" smtClean="0"/>
              <a:t>Establish post offices</a:t>
            </a:r>
          </a:p>
          <a:p>
            <a:pPr lvl="1" eaLnBrk="1" hangingPunct="1"/>
            <a:r>
              <a:rPr lang="en-US" sz="2400" b="1" dirty="0" smtClean="0"/>
              <a:t>Declare War</a:t>
            </a:r>
          </a:p>
        </p:txBody>
      </p:sp>
      <p:pic>
        <p:nvPicPr>
          <p:cNvPr id="6148" name="Picture 7" descr="http://img393.imageshack.us/img393/2136/zcustomtm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828800"/>
            <a:ext cx="2667000" cy="2200275"/>
          </a:xfrm>
          <a:noFill/>
        </p:spPr>
      </p:pic>
      <p:pic>
        <p:nvPicPr>
          <p:cNvPr id="6149" name="Picture 9" descr="http://techlahore.files.wordpress.com/2008/02/04_28_50-us-dollar-bills_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267200"/>
            <a:ext cx="2133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1" descr="http://www.rogerwendell.com/images/boulder/boulder_post_office_delivery_vehicl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5181600"/>
            <a:ext cx="1828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Legislative Powers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4876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i="1" u="sng" dirty="0" smtClean="0">
                <a:solidFill>
                  <a:srgbClr val="FFFF00"/>
                </a:solidFill>
              </a:rPr>
              <a:t>Implied powers </a:t>
            </a:r>
            <a:r>
              <a:rPr lang="en-US" sz="2800" b="1" dirty="0" smtClean="0"/>
              <a:t>are not specifically listed for Congress but are understood according to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Article 1, Section 8, Clause 18</a:t>
            </a:r>
            <a:r>
              <a:rPr lang="en-US" sz="2800" b="1" dirty="0" smtClean="0"/>
              <a:t>. </a:t>
            </a:r>
            <a:r>
              <a:rPr lang="en-US" sz="2800" i="1" dirty="0" smtClean="0"/>
              <a:t>(look at page 60)</a:t>
            </a:r>
            <a:endParaRPr lang="en-US" sz="2800" i="1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This is often called the “</a:t>
            </a:r>
            <a:r>
              <a:rPr lang="en-US" sz="2800" b="1" i="1" u="sng" dirty="0" smtClean="0">
                <a:solidFill>
                  <a:srgbClr val="FFFF00"/>
                </a:solidFill>
              </a:rPr>
              <a:t>elastic clause</a:t>
            </a:r>
            <a:r>
              <a:rPr lang="en-US" sz="2800" b="1" dirty="0" smtClean="0"/>
              <a:t>” because it gives Congress authority to stretch its power and do whatever is “</a:t>
            </a:r>
            <a:r>
              <a:rPr lang="en-US" sz="2800" b="1" i="1" u="sng" dirty="0" smtClean="0">
                <a:solidFill>
                  <a:srgbClr val="FFFF00"/>
                </a:solidFill>
              </a:rPr>
              <a:t>necessary and proper” </a:t>
            </a:r>
            <a:r>
              <a:rPr lang="en-US" sz="2800" b="1" dirty="0" smtClean="0"/>
              <a:t>to do their </a:t>
            </a:r>
            <a:r>
              <a:rPr lang="en-US" sz="2800" b="1" dirty="0" smtClean="0"/>
              <a:t>job &amp; carry out their listed powers</a:t>
            </a:r>
            <a:endParaRPr lang="en-US" sz="2800" b="1" dirty="0" smtClean="0"/>
          </a:p>
        </p:txBody>
      </p:sp>
      <p:pic>
        <p:nvPicPr>
          <p:cNvPr id="7172" name="Picture 4" descr="http://crapo.senate.gov/legislative/images/constitution_quill_pen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1371600"/>
            <a:ext cx="3810000" cy="2513013"/>
          </a:xfrm>
          <a:noFill/>
        </p:spPr>
      </p:pic>
      <p:pic>
        <p:nvPicPr>
          <p:cNvPr id="7173" name="Picture 5" descr="http://www.somalilandtimes.net/sl/2008/315/us_congre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0386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0541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“Implied” Powers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25500"/>
            <a:ext cx="4953000" cy="5270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Examples of Implied Powers </a:t>
            </a:r>
            <a:r>
              <a:rPr lang="en-US" sz="2400" b="1" dirty="0" smtClean="0"/>
              <a:t>(from the Necessary and Proper Clause) are</a:t>
            </a:r>
            <a:r>
              <a:rPr lang="en-US" sz="2400" b="1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To raise and support an army implies Congress can implement a draft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Collecting taxes implies that Congress could use the money to support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Establishing naturalization rules implies that Congress can limit the number of immigrants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8196" name="Picture 4" descr="http://img393.imageshack.us/img393/2136/zcustomtm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48300" y="1371600"/>
            <a:ext cx="2667000" cy="2200275"/>
          </a:xfrm>
          <a:noFill/>
        </p:spPr>
      </p:pic>
      <p:pic>
        <p:nvPicPr>
          <p:cNvPr id="8197" name="Picture 5" descr="http://techlahore.files.wordpress.com/2008/02/04_28_50-us-dollar-bills_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985623"/>
            <a:ext cx="2133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http://upload.wikimedia.org/wikipedia/commons/3/34/Border_Patrol_in_Monta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5410200"/>
            <a:ext cx="19621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dirty="0" smtClean="0"/>
              <a:t>Other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791200" cy="5029200"/>
          </a:xfrm>
        </p:spPr>
        <p:txBody>
          <a:bodyPr/>
          <a:lstStyle/>
          <a:p>
            <a:r>
              <a:rPr lang="en-US" b="1" i="1" u="sng" dirty="0" smtClean="0">
                <a:solidFill>
                  <a:srgbClr val="FFFF00"/>
                </a:solidFill>
              </a:rPr>
              <a:t>Concurrent Powers </a:t>
            </a:r>
            <a:r>
              <a:rPr lang="en-US" b="1" dirty="0" smtClean="0"/>
              <a:t>are those that the Federal Government and the States “Share”!!!</a:t>
            </a:r>
          </a:p>
          <a:p>
            <a:pPr lvl="1"/>
            <a:r>
              <a:rPr lang="en-US" b="1" dirty="0" smtClean="0"/>
              <a:t>Building Roads</a:t>
            </a:r>
          </a:p>
          <a:p>
            <a:pPr lvl="1"/>
            <a:r>
              <a:rPr lang="en-US" b="1" dirty="0" smtClean="0"/>
              <a:t>Establishing Courts</a:t>
            </a:r>
          </a:p>
          <a:p>
            <a:pPr lvl="1"/>
            <a:r>
              <a:rPr lang="en-US" b="1" dirty="0" smtClean="0"/>
              <a:t>Collecting Taxes</a:t>
            </a:r>
          </a:p>
          <a:p>
            <a:pPr lvl="1"/>
            <a:r>
              <a:rPr lang="en-US" b="1" dirty="0" smtClean="0"/>
              <a:t>Law Enforcement</a:t>
            </a:r>
          </a:p>
          <a:p>
            <a:pPr lvl="1"/>
            <a:r>
              <a:rPr lang="en-US" b="1" dirty="0" smtClean="0"/>
              <a:t>Prisons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Reserved Powers – Those held only by the States!!! 10</a:t>
            </a:r>
            <a:r>
              <a:rPr lang="en-US" b="1" baseline="30000" dirty="0" smtClean="0"/>
              <a:t>th</a:t>
            </a:r>
            <a:r>
              <a:rPr lang="en-US" b="1" dirty="0" smtClean="0"/>
              <a:t> Amendment</a:t>
            </a: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90800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15191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 dirty="0" smtClean="0">
                <a:latin typeface="Times New Roman" pitchFamily="18" charset="0"/>
              </a:rPr>
              <a:t>Congressional Powers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1295400"/>
            <a:ext cx="4910137" cy="4800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400" dirty="0" smtClean="0"/>
              <a:t>Most congressional power is related to </a:t>
            </a:r>
            <a:r>
              <a:rPr lang="en-US" sz="2400" b="1" i="1" u="sng" dirty="0" smtClean="0">
                <a:solidFill>
                  <a:srgbClr val="FFFF00"/>
                </a:solidFill>
              </a:rPr>
              <a:t>making laws for the nation</a:t>
            </a:r>
            <a:r>
              <a:rPr lang="en-US" sz="2400" dirty="0" smtClean="0"/>
              <a:t>.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dirty="0" smtClean="0"/>
              <a:t>However, Congress has many other powers as well:</a:t>
            </a:r>
          </a:p>
          <a:p>
            <a:pPr marL="914400" lvl="1" indent="-514350" eaLnBrk="1" hangingPunct="1">
              <a:defRPr/>
            </a:pPr>
            <a:r>
              <a:rPr lang="en-US" sz="2000" dirty="0" smtClean="0"/>
              <a:t>Regulating interstate (between states) </a:t>
            </a:r>
            <a:r>
              <a:rPr lang="en-US" sz="2000" b="1" i="1" u="sng" dirty="0" smtClean="0">
                <a:solidFill>
                  <a:srgbClr val="FFFF00"/>
                </a:solidFill>
              </a:rPr>
              <a:t>commerce</a:t>
            </a:r>
            <a:r>
              <a:rPr lang="en-US" sz="2000" dirty="0" smtClean="0"/>
              <a:t> (business)</a:t>
            </a:r>
          </a:p>
          <a:p>
            <a:pPr marL="914400" lvl="1" indent="-514350" eaLnBrk="1" hangingPunct="1">
              <a:defRPr/>
            </a:pPr>
            <a:r>
              <a:rPr lang="en-US" sz="2000" dirty="0" smtClean="0"/>
              <a:t>Raising and spending </a:t>
            </a:r>
            <a:r>
              <a:rPr lang="en-US" sz="2000" b="1" i="1" u="sng" dirty="0" smtClean="0">
                <a:solidFill>
                  <a:srgbClr val="FFFF00"/>
                </a:solidFill>
              </a:rPr>
              <a:t>money</a:t>
            </a:r>
          </a:p>
          <a:p>
            <a:pPr marL="914400" lvl="1" indent="-514350" eaLnBrk="1" hangingPunct="1">
              <a:defRPr/>
            </a:pPr>
            <a:r>
              <a:rPr lang="en-US" sz="2000" dirty="0" smtClean="0"/>
              <a:t>Creating federal </a:t>
            </a:r>
            <a:r>
              <a:rPr lang="en-US" sz="2000" b="1" i="1" u="sng" dirty="0" smtClean="0">
                <a:solidFill>
                  <a:srgbClr val="FFFF00"/>
                </a:solidFill>
              </a:rPr>
              <a:t>courts</a:t>
            </a:r>
          </a:p>
          <a:p>
            <a:pPr marL="914400" lvl="1" indent="-514350" eaLnBrk="1" hangingPunct="1">
              <a:defRPr/>
            </a:pPr>
            <a:r>
              <a:rPr lang="en-US" sz="2000" dirty="0" smtClean="0"/>
              <a:t>Dealing </a:t>
            </a:r>
            <a:r>
              <a:rPr lang="en-US" sz="2000" dirty="0" smtClean="0"/>
              <a:t>with </a:t>
            </a:r>
            <a:r>
              <a:rPr lang="en-US" sz="2000" b="1" i="1" u="sng" dirty="0" smtClean="0">
                <a:solidFill>
                  <a:srgbClr val="FFFF00"/>
                </a:solidFill>
              </a:rPr>
              <a:t>foreign countries</a:t>
            </a:r>
          </a:p>
          <a:p>
            <a:pPr marL="914400" lvl="1" indent="-514350" eaLnBrk="1" hangingPunct="1">
              <a:defRPr/>
            </a:pPr>
            <a:r>
              <a:rPr lang="en-US" sz="2000" dirty="0" smtClean="0"/>
              <a:t>Governing all </a:t>
            </a:r>
            <a:r>
              <a:rPr lang="en-US" sz="2000" b="1" i="1" u="sng" dirty="0" smtClean="0">
                <a:solidFill>
                  <a:srgbClr val="FFFF00"/>
                </a:solidFill>
              </a:rPr>
              <a:t>federal property</a:t>
            </a:r>
            <a:r>
              <a:rPr lang="en-US" sz="2000" dirty="0" smtClean="0"/>
              <a:t> (military bases, national parks)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en-US" sz="2800" dirty="0" smtClean="0"/>
          </a:p>
        </p:txBody>
      </p:sp>
      <p:pic>
        <p:nvPicPr>
          <p:cNvPr id="9220" name="Picture 7" descr="http://www.britannica.com/blogs/wp-content/uploads/2006/11/house-of-representative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10137" y="1828800"/>
            <a:ext cx="3810000" cy="2479675"/>
          </a:xfrm>
          <a:noFill/>
        </p:spPr>
      </p:pic>
      <p:pic>
        <p:nvPicPr>
          <p:cNvPr id="9221" name="Picture 9" descr="http://www.thegio.net/kazakhstan/american-fl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495800"/>
            <a:ext cx="21336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 dirty="0" smtClean="0">
                <a:latin typeface="Times New Roman" pitchFamily="18" charset="0"/>
              </a:rPr>
              <a:t>Congress &amp; Funding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191000" cy="480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To fund the U.S. Government</a:t>
            </a:r>
            <a:r>
              <a:rPr lang="en-US" sz="2800" b="1" dirty="0" smtClean="0"/>
              <a:t>,</a:t>
            </a:r>
            <a:r>
              <a:rPr lang="en-US" sz="2800" dirty="0" smtClean="0"/>
              <a:t> Congress has the power to levy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taxes</a:t>
            </a:r>
            <a:r>
              <a:rPr lang="en-US" sz="2800" b="1" dirty="0" smtClean="0"/>
              <a:t>.</a:t>
            </a:r>
          </a:p>
          <a:p>
            <a:pPr eaLnBrk="1" hangingPunct="1"/>
            <a:endParaRPr lang="en-US" sz="2800" b="1" dirty="0" smtClean="0"/>
          </a:p>
          <a:p>
            <a:pPr eaLnBrk="1" hangingPunct="1"/>
            <a:r>
              <a:rPr lang="en-US" sz="2800" dirty="0" smtClean="0"/>
              <a:t>All tax bills are </a:t>
            </a:r>
            <a:r>
              <a:rPr lang="en-US" sz="2800" b="1" i="1" dirty="0" smtClean="0"/>
              <a:t>proposed</a:t>
            </a:r>
            <a:r>
              <a:rPr lang="en-US" sz="2800" dirty="0" smtClean="0"/>
              <a:t> or start in the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House of Representatives</a:t>
            </a:r>
            <a:r>
              <a:rPr lang="en-US" sz="2800" dirty="0"/>
              <a:t> </a:t>
            </a:r>
            <a:r>
              <a:rPr lang="en-US" sz="2800" dirty="0" smtClean="0"/>
              <a:t>and must be approved by the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Senate</a:t>
            </a:r>
            <a:r>
              <a:rPr lang="en-US" sz="2800" b="1" i="1" u="sng" dirty="0" smtClean="0"/>
              <a:t>. </a:t>
            </a:r>
            <a:r>
              <a:rPr lang="en-US" sz="2800" i="1" dirty="0" smtClean="0"/>
              <a:t>Why do you think they start in the House?</a:t>
            </a:r>
            <a:endParaRPr lang="en-US" sz="2800" i="1" dirty="0" smtClean="0"/>
          </a:p>
        </p:txBody>
      </p:sp>
      <p:pic>
        <p:nvPicPr>
          <p:cNvPr id="10244" name="Picture 7" descr="http://www.knowledgerush.com/wiki_image/d/d9/US_House_Committee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681163"/>
            <a:ext cx="3810000" cy="3495675"/>
          </a:xfrm>
          <a:noFill/>
        </p:spPr>
      </p:pic>
      <p:pic>
        <p:nvPicPr>
          <p:cNvPr id="10245" name="Picture 13" descr="http://www.justaskus.biz/clickimages/money_sta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334000"/>
            <a:ext cx="1905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Congress &amp; Trade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958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Article 1, Section 8, </a:t>
            </a:r>
            <a:r>
              <a:rPr lang="en-US" sz="2800" u="sng" dirty="0" smtClean="0"/>
              <a:t>Clause 3</a:t>
            </a:r>
            <a:r>
              <a:rPr lang="en-US" sz="2800" dirty="0" smtClean="0"/>
              <a:t> , also called the “</a:t>
            </a:r>
            <a:r>
              <a:rPr lang="en-US" sz="2800" b="1" i="1" u="sng" dirty="0" smtClean="0">
                <a:solidFill>
                  <a:srgbClr val="FFFF00"/>
                </a:solidFill>
              </a:rPr>
              <a:t>Commerce Clause</a:t>
            </a:r>
            <a:r>
              <a:rPr lang="en-US" sz="2800" dirty="0" smtClean="0"/>
              <a:t>” is the basis for many of Congress’ most important powers – this </a:t>
            </a:r>
            <a:r>
              <a:rPr lang="en-US" sz="2800" dirty="0"/>
              <a:t>allows Congress </a:t>
            </a:r>
            <a:r>
              <a:rPr lang="en-US" sz="2800" dirty="0" smtClean="0"/>
              <a:t>the power </a:t>
            </a:r>
            <a:r>
              <a:rPr lang="en-US" sz="2800" dirty="0"/>
              <a:t>to </a:t>
            </a:r>
            <a:r>
              <a:rPr lang="en-US" sz="2800" b="1" i="1" u="sng" dirty="0">
                <a:solidFill>
                  <a:srgbClr val="FFFF00"/>
                </a:solidFill>
              </a:rPr>
              <a:t>regulate foreign and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domestic trade. </a:t>
            </a:r>
            <a:endParaRPr lang="en-US" sz="2800" b="1" i="1" u="sng" dirty="0" smtClean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2400" dirty="0" smtClean="0"/>
              <a:t>Domestic </a:t>
            </a:r>
            <a:r>
              <a:rPr lang="en-US" sz="2400" dirty="0" smtClean="0"/>
              <a:t>- interstate</a:t>
            </a:r>
            <a:endParaRPr lang="en-US" sz="2400" dirty="0"/>
          </a:p>
          <a:p>
            <a:pPr eaLnBrk="1" hangingPunct="1"/>
            <a:endParaRPr lang="en-US" sz="2800" dirty="0" smtClean="0"/>
          </a:p>
        </p:txBody>
      </p:sp>
      <p:pic>
        <p:nvPicPr>
          <p:cNvPr id="11268" name="Picture 4" descr="http://crapo.senate.gov/legislative/images/constitution_quill_pen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752600"/>
            <a:ext cx="3810000" cy="2513013"/>
          </a:xfrm>
          <a:noFill/>
        </p:spPr>
      </p:pic>
      <p:pic>
        <p:nvPicPr>
          <p:cNvPr id="11269" name="Picture 5" descr="http://www.somalilandtimes.net/sl/2008/315/us_congr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4196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1460</TotalTime>
  <Words>885</Words>
  <Application>Microsoft Office PowerPoint</Application>
  <PresentationFormat>On-screen Show (4:3)</PresentationFormat>
  <Paragraphs>105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Soaring</vt:lpstr>
      <vt:lpstr>The Powers of Congress</vt:lpstr>
      <vt:lpstr>Legislative Powers</vt:lpstr>
      <vt:lpstr>“Enumerated/Delegated/ Expressed” Powers</vt:lpstr>
      <vt:lpstr>Legislative Powers</vt:lpstr>
      <vt:lpstr>“Implied” Powers</vt:lpstr>
      <vt:lpstr>Other Powers</vt:lpstr>
      <vt:lpstr>Congressional Powers</vt:lpstr>
      <vt:lpstr>Congress &amp; Funding</vt:lpstr>
      <vt:lpstr>Congress &amp; Trade</vt:lpstr>
      <vt:lpstr>Congress &amp; Trade</vt:lpstr>
      <vt:lpstr>Congress &amp; Foreign Relations</vt:lpstr>
      <vt:lpstr>Congress &amp; Foreign Relations</vt:lpstr>
      <vt:lpstr>Non-Legislative Powers</vt:lpstr>
      <vt:lpstr>Non-Legislative Powers</vt:lpstr>
      <vt:lpstr>“Impeachment”</vt:lpstr>
      <vt:lpstr>“Impeachment”</vt:lpstr>
      <vt:lpstr>Non-Legislative Powers</vt:lpstr>
      <vt:lpstr>Limits to Congressional Power</vt:lpstr>
      <vt:lpstr>Ways that Congressional Power is Limited</vt:lpstr>
      <vt:lpstr>Limits to Congressional Power</vt:lpstr>
      <vt:lpstr>Limits to Congressional Power</vt:lpstr>
      <vt:lpstr>Limits to Congressional Power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Six, Section Two</dc:title>
  <dc:creator>Vince</dc:creator>
  <cp:lastModifiedBy>Schroepfer, Cathy</cp:lastModifiedBy>
  <cp:revision>40</cp:revision>
  <dcterms:created xsi:type="dcterms:W3CDTF">2009-01-06T02:16:17Z</dcterms:created>
  <dcterms:modified xsi:type="dcterms:W3CDTF">2015-11-17T20:49:35Z</dcterms:modified>
</cp:coreProperties>
</file>